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7" d="100"/>
          <a:sy n="57" d="100"/>
        </p:scale>
        <p:origin x="90"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F43C3C-4BEC-4FFA-A018-58F3EB2199CC}" type="datetimeFigureOut">
              <a:rPr lang="en-US" smtClean="0"/>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199048880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F43C3C-4BEC-4FFA-A018-58F3EB2199CC}" type="datetimeFigureOut">
              <a:rPr lang="en-US" smtClean="0"/>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147723380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F43C3C-4BEC-4FFA-A018-58F3EB2199CC}" type="datetimeFigureOut">
              <a:rPr lang="en-US" smtClean="0"/>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2843170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F43C3C-4BEC-4FFA-A018-58F3EB2199CC}" type="datetimeFigureOut">
              <a:rPr lang="en-US" smtClean="0"/>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513985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F43C3C-4BEC-4FFA-A018-58F3EB2199CC}" type="datetimeFigureOut">
              <a:rPr lang="en-US" smtClean="0"/>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280676658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F43C3C-4BEC-4FFA-A018-58F3EB2199CC}" type="datetimeFigureOut">
              <a:rPr lang="en-US" smtClean="0"/>
              <a:t>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38085899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F43C3C-4BEC-4FFA-A018-58F3EB2199CC}" type="datetimeFigureOut">
              <a:rPr lang="en-US" smtClean="0"/>
              <a:t>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279236804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F43C3C-4BEC-4FFA-A018-58F3EB2199CC}" type="datetimeFigureOut">
              <a:rPr lang="en-US" smtClean="0"/>
              <a:t>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34465063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43C3C-4BEC-4FFA-A018-58F3EB2199CC}" type="datetimeFigureOut">
              <a:rPr lang="en-US" smtClean="0"/>
              <a:t>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31172480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F43C3C-4BEC-4FFA-A018-58F3EB2199CC}" type="datetimeFigureOut">
              <a:rPr lang="en-US" smtClean="0"/>
              <a:t>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349975143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F43C3C-4BEC-4FFA-A018-58F3EB2199CC}" type="datetimeFigureOut">
              <a:rPr lang="en-US" smtClean="0"/>
              <a:t>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BD85C-7F6A-4093-BF5F-B0DF8F55BCE1}" type="slidenum">
              <a:rPr lang="en-US" smtClean="0"/>
              <a:t>‹#›</a:t>
            </a:fld>
            <a:endParaRPr lang="en-US"/>
          </a:p>
        </p:txBody>
      </p:sp>
    </p:spTree>
    <p:extLst>
      <p:ext uri="{BB962C8B-B14F-4D97-AF65-F5344CB8AC3E}">
        <p14:creationId xmlns:p14="http://schemas.microsoft.com/office/powerpoint/2010/main" val="415945714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F43C3C-4BEC-4FFA-A018-58F3EB2199CC}" type="datetimeFigureOut">
              <a:rPr lang="en-US" smtClean="0"/>
              <a:t>1/4/2014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BD85C-7F6A-4093-BF5F-B0DF8F55BCE1}" type="slidenum">
              <a:rPr lang="en-US" smtClean="0"/>
              <a:t>‹#›</a:t>
            </a:fld>
            <a:endParaRPr lang="en-US"/>
          </a:p>
        </p:txBody>
      </p:sp>
    </p:spTree>
    <p:extLst>
      <p:ext uri="{BB962C8B-B14F-4D97-AF65-F5344CB8AC3E}">
        <p14:creationId xmlns:p14="http://schemas.microsoft.com/office/powerpoint/2010/main" val="315360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1077218"/>
          </a:xfrm>
          <a:prstGeom prst="rect">
            <a:avLst/>
          </a:prstGeom>
          <a:solidFill>
            <a:schemeClr val="accent1">
              <a:lumMod val="50000"/>
            </a:schemeClr>
          </a:solidFill>
        </p:spPr>
        <p:txBody>
          <a:bodyPr wrap="square" rtlCol="0">
            <a:spAutoFit/>
          </a:bodyPr>
          <a:lstStyle/>
          <a:p>
            <a:r>
              <a:rPr lang="en-US" sz="3200" b="1" dirty="0">
                <a:solidFill>
                  <a:schemeClr val="bg1"/>
                </a:solidFill>
              </a:rPr>
              <a:t>John </a:t>
            </a:r>
            <a:r>
              <a:rPr lang="en-US" sz="3200" b="1" dirty="0" smtClean="0">
                <a:solidFill>
                  <a:schemeClr val="bg1"/>
                </a:solidFill>
              </a:rPr>
              <a:t>1.1</a:t>
            </a:r>
            <a:r>
              <a:rPr lang="en-US" sz="3200" b="1" dirty="0" smtClean="0">
                <a:solidFill>
                  <a:schemeClr val="bg1"/>
                </a:solidFill>
                <a:latin typeface="Times New Roman" panose="02020603050405020304" pitchFamily="18" charset="0"/>
                <a:cs typeface="Times New Roman" panose="02020603050405020304" pitchFamily="18" charset="0"/>
              </a:rPr>
              <a:t>:  </a:t>
            </a:r>
            <a:r>
              <a:rPr lang="el-GR" sz="3200" b="1" dirty="0">
                <a:solidFill>
                  <a:schemeClr val="bg1"/>
                </a:solidFill>
                <a:latin typeface="Times New Roman" panose="02020603050405020304" pitchFamily="18" charset="0"/>
                <a:cs typeface="Times New Roman" panose="02020603050405020304" pitchFamily="18" charset="0"/>
              </a:rPr>
              <a:t>Ἐν ἀρχῇ ἦν ὁ λόγος</a:t>
            </a:r>
            <a:r>
              <a:rPr lang="en-US" sz="3200" b="1" dirty="0">
                <a:solidFill>
                  <a:schemeClr val="bg1"/>
                </a:solidFill>
                <a:latin typeface="Times New Roman" panose="02020603050405020304" pitchFamily="18" charset="0"/>
                <a:cs typeface="Times New Roman" panose="02020603050405020304" pitchFamily="18" charset="0"/>
              </a:rPr>
              <a:t>:  </a:t>
            </a:r>
            <a:endParaRPr lang="en-US" sz="3200" b="1" dirty="0" smtClean="0">
              <a:solidFill>
                <a:schemeClr val="bg1"/>
              </a:solidFill>
              <a:latin typeface="Times New Roman" panose="02020603050405020304" pitchFamily="18" charset="0"/>
              <a:cs typeface="Times New Roman" panose="02020603050405020304" pitchFamily="18" charset="0"/>
            </a:endParaRPr>
          </a:p>
          <a:p>
            <a:r>
              <a:rPr lang="en-US" sz="3200" b="1" dirty="0" smtClean="0">
                <a:solidFill>
                  <a:schemeClr val="bg1"/>
                </a:solidFill>
              </a:rPr>
              <a:t>In </a:t>
            </a:r>
            <a:r>
              <a:rPr lang="en-US" sz="3200" b="1" dirty="0">
                <a:solidFill>
                  <a:schemeClr val="bg1"/>
                </a:solidFill>
              </a:rPr>
              <a:t>the beginning was the Word…</a:t>
            </a:r>
          </a:p>
        </p:txBody>
      </p:sp>
      <p:sp>
        <p:nvSpPr>
          <p:cNvPr id="7" name="TextBox 6"/>
          <p:cNvSpPr txBox="1"/>
          <p:nvPr/>
        </p:nvSpPr>
        <p:spPr>
          <a:xfrm>
            <a:off x="0" y="6457890"/>
            <a:ext cx="9144000" cy="400110"/>
          </a:xfrm>
          <a:prstGeom prst="rect">
            <a:avLst/>
          </a:prstGeom>
          <a:noFill/>
        </p:spPr>
        <p:txBody>
          <a:bodyPr wrap="square" rtlCol="0">
            <a:spAutoFit/>
          </a:bodyPr>
          <a:lstStyle/>
          <a:p>
            <a:r>
              <a:rPr lang="en-US" sz="2000" b="1" dirty="0" smtClean="0">
                <a:solidFill>
                  <a:schemeClr val="bg1"/>
                </a:solidFill>
              </a:rPr>
              <a:t>Image from clemsoncc.blogspot.com</a:t>
            </a:r>
            <a:endParaRPr lang="en-US" sz="2000" b="1" dirty="0">
              <a:solidFill>
                <a:schemeClr val="bg1"/>
              </a:solidFill>
            </a:endParaRPr>
          </a:p>
        </p:txBody>
      </p:sp>
    </p:spTree>
    <p:extLst>
      <p:ext uri="{BB962C8B-B14F-4D97-AF65-F5344CB8AC3E}">
        <p14:creationId xmlns:p14="http://schemas.microsoft.com/office/powerpoint/2010/main" val="30973713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046988"/>
          </a:xfrm>
          <a:prstGeom prst="rect">
            <a:avLst/>
          </a:prstGeom>
          <a:solidFill>
            <a:schemeClr val="accent1">
              <a:lumMod val="50000"/>
            </a:schemeClr>
          </a:solidFill>
        </p:spPr>
        <p:txBody>
          <a:bodyPr wrap="square" rtlCol="0">
            <a:spAutoFit/>
          </a:bodyPr>
          <a:lstStyle/>
          <a:p>
            <a:pPr lvl="0"/>
            <a:r>
              <a:rPr lang="en-US" sz="3200" b="1" dirty="0">
                <a:solidFill>
                  <a:schemeClr val="bg1"/>
                </a:solidFill>
              </a:rPr>
              <a:t>Matthew 3.16-17 NET:  “After Jesus was baptized, just as he was coming up out of the water, the heavens opened and he saw the Spirit of God descending like a dove and coming on him.  And a voice from heaven [God’s voice] said, ‘This is my one dear Son; in him I take great delight.’”</a:t>
            </a:r>
          </a:p>
        </p:txBody>
      </p:sp>
    </p:spTree>
    <p:extLst>
      <p:ext uri="{BB962C8B-B14F-4D97-AF65-F5344CB8AC3E}">
        <p14:creationId xmlns:p14="http://schemas.microsoft.com/office/powerpoint/2010/main" val="60864756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1569660"/>
          </a:xfrm>
          <a:prstGeom prst="rect">
            <a:avLst/>
          </a:prstGeom>
          <a:solidFill>
            <a:schemeClr val="accent1">
              <a:lumMod val="50000"/>
            </a:schemeClr>
          </a:solidFill>
        </p:spPr>
        <p:txBody>
          <a:bodyPr wrap="square" rtlCol="0">
            <a:spAutoFit/>
          </a:bodyPr>
          <a:lstStyle/>
          <a:p>
            <a:pPr lvl="0"/>
            <a:r>
              <a:rPr lang="en-US" sz="3200" b="1" dirty="0">
                <a:solidFill>
                  <a:schemeClr val="bg1"/>
                </a:solidFill>
              </a:rPr>
              <a:t>2 Corinthians 13.14 NIV:  “May the grace of the Lord Jesus Christ, and the love of God, and the fellowship of the Holy Spirit be with you all.” </a:t>
            </a:r>
          </a:p>
        </p:txBody>
      </p:sp>
    </p:spTree>
    <p:extLst>
      <p:ext uri="{BB962C8B-B14F-4D97-AF65-F5344CB8AC3E}">
        <p14:creationId xmlns:p14="http://schemas.microsoft.com/office/powerpoint/2010/main" val="157301919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046988"/>
          </a:xfrm>
          <a:prstGeom prst="rect">
            <a:avLst/>
          </a:prstGeom>
          <a:solidFill>
            <a:schemeClr val="accent1">
              <a:lumMod val="50000"/>
            </a:schemeClr>
          </a:solidFill>
        </p:spPr>
        <p:txBody>
          <a:bodyPr wrap="square" rtlCol="0">
            <a:spAutoFit/>
          </a:bodyPr>
          <a:lstStyle/>
          <a:p>
            <a:pPr lvl="0"/>
            <a:r>
              <a:rPr lang="en-US" sz="3200" b="1" dirty="0">
                <a:solidFill>
                  <a:schemeClr val="bg1"/>
                </a:solidFill>
              </a:rPr>
              <a:t>John 14.16-17  NET:  “Then I [Jesus] will ask the Father, and he will give you another Advocate to be with you forever– the Spirit of truth, whom the world cannot accept, because it does not see him or know him. But you know him, because he resides with you and will be in you</a:t>
            </a:r>
            <a:r>
              <a:rPr lang="en-US" sz="3200" b="1" dirty="0" smtClean="0">
                <a:solidFill>
                  <a:schemeClr val="bg1"/>
                </a:solidFill>
              </a:rPr>
              <a:t>.” </a:t>
            </a:r>
            <a:endParaRPr lang="en-US" sz="3200" b="1" dirty="0">
              <a:solidFill>
                <a:schemeClr val="bg1"/>
              </a:solidFill>
            </a:endParaRPr>
          </a:p>
        </p:txBody>
      </p:sp>
    </p:spTree>
    <p:extLst>
      <p:ext uri="{BB962C8B-B14F-4D97-AF65-F5344CB8AC3E}">
        <p14:creationId xmlns:p14="http://schemas.microsoft.com/office/powerpoint/2010/main" val="150087204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539430"/>
          </a:xfrm>
          <a:prstGeom prst="rect">
            <a:avLst/>
          </a:prstGeom>
          <a:solidFill>
            <a:schemeClr val="accent1">
              <a:lumMod val="50000"/>
            </a:schemeClr>
          </a:solidFill>
        </p:spPr>
        <p:txBody>
          <a:bodyPr wrap="square" rtlCol="0">
            <a:spAutoFit/>
          </a:bodyPr>
          <a:lstStyle/>
          <a:p>
            <a:pPr lvl="0"/>
            <a:r>
              <a:rPr lang="en-US" sz="3200" b="1" dirty="0">
                <a:solidFill>
                  <a:schemeClr val="bg1"/>
                </a:solidFill>
              </a:rPr>
              <a:t>John 10.27-30 NASB, Jesus speaking: “My sheep hear My voice, and I know them, and they follow Me; and I give eternal life to them, and they will never perish; and no one will snatch them out of My hand.  My Father, who has given them to Me, is greater than all; and no one is able to snatch them out of the Father's hand.  I and the Father are one.”  </a:t>
            </a:r>
          </a:p>
        </p:txBody>
      </p:sp>
    </p:spTree>
    <p:extLst>
      <p:ext uri="{BB962C8B-B14F-4D97-AF65-F5344CB8AC3E}">
        <p14:creationId xmlns:p14="http://schemas.microsoft.com/office/powerpoint/2010/main" val="240833559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6001643"/>
          </a:xfrm>
          <a:prstGeom prst="rect">
            <a:avLst/>
          </a:prstGeom>
          <a:solidFill>
            <a:schemeClr val="accent1">
              <a:lumMod val="50000"/>
            </a:schemeClr>
          </a:solidFill>
        </p:spPr>
        <p:txBody>
          <a:bodyPr wrap="square" rtlCol="0">
            <a:spAutoFit/>
          </a:bodyPr>
          <a:lstStyle/>
          <a:p>
            <a:pPr lvl="0"/>
            <a:r>
              <a:rPr lang="en-US" sz="3200" b="1" dirty="0">
                <a:solidFill>
                  <a:schemeClr val="bg1"/>
                </a:solidFill>
              </a:rPr>
              <a:t>Acts 5.1-4 NET: Now a man named Ananias, together with </a:t>
            </a:r>
            <a:r>
              <a:rPr lang="en-US" sz="3200" b="1" dirty="0" err="1">
                <a:solidFill>
                  <a:schemeClr val="bg1"/>
                </a:solidFill>
              </a:rPr>
              <a:t>Sapphira</a:t>
            </a:r>
            <a:r>
              <a:rPr lang="en-US" sz="3200" b="1" dirty="0">
                <a:solidFill>
                  <a:schemeClr val="bg1"/>
                </a:solidFill>
              </a:rPr>
              <a:t> his wife, sold a piece of property. He kept back for himself part of the proceeds with his wife's knowledge; he brought only part of it and placed it at the apostles' feet.  But Peter said, "Ananias, why has Satan filled your heart to </a:t>
            </a:r>
            <a:r>
              <a:rPr lang="en-US" sz="3200" b="1" u="sng" dirty="0">
                <a:solidFill>
                  <a:srgbClr val="FFFF00"/>
                </a:solidFill>
              </a:rPr>
              <a:t>lie to the Holy Spirit </a:t>
            </a:r>
            <a:r>
              <a:rPr lang="en-US" sz="3200" b="1" dirty="0">
                <a:solidFill>
                  <a:schemeClr val="bg1"/>
                </a:solidFill>
              </a:rPr>
              <a:t>and keep back for yourself part of the proceeds from the sale of the land? </a:t>
            </a:r>
            <a:r>
              <a:rPr lang="en-US" sz="3200" b="1" baseline="30000" dirty="0">
                <a:solidFill>
                  <a:schemeClr val="bg1"/>
                </a:solidFill>
              </a:rPr>
              <a:t> </a:t>
            </a:r>
            <a:r>
              <a:rPr lang="en-US" sz="3200" b="1" dirty="0">
                <a:solidFill>
                  <a:schemeClr val="bg1"/>
                </a:solidFill>
              </a:rPr>
              <a:t>Before it was sold, did it not belong to you? And when it was sold, was the money not at your disposal? How have you thought up this deed in your heart? You have </a:t>
            </a:r>
            <a:r>
              <a:rPr lang="en-US" sz="3200" b="1" u="sng" dirty="0">
                <a:solidFill>
                  <a:srgbClr val="FFFF00"/>
                </a:solidFill>
              </a:rPr>
              <a:t>not lied to people but to God</a:t>
            </a:r>
            <a:r>
              <a:rPr lang="en-US" sz="3200" b="1" dirty="0">
                <a:solidFill>
                  <a:schemeClr val="bg1"/>
                </a:solidFill>
              </a:rPr>
              <a:t>!"</a:t>
            </a:r>
          </a:p>
        </p:txBody>
      </p:sp>
    </p:spTree>
    <p:extLst>
      <p:ext uri="{BB962C8B-B14F-4D97-AF65-F5344CB8AC3E}">
        <p14:creationId xmlns:p14="http://schemas.microsoft.com/office/powerpoint/2010/main" val="87929139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227406" y="141514"/>
            <a:ext cx="4763766" cy="3200399"/>
          </a:xfrm>
          <a:prstGeom prst="rect">
            <a:avLst/>
          </a:prstGeom>
        </p:spPr>
      </p:pic>
      <p:sp>
        <p:nvSpPr>
          <p:cNvPr id="2" name="TextBox 1"/>
          <p:cNvSpPr txBox="1"/>
          <p:nvPr/>
        </p:nvSpPr>
        <p:spPr>
          <a:xfrm>
            <a:off x="153230" y="1449325"/>
            <a:ext cx="2570689" cy="584775"/>
          </a:xfrm>
          <a:prstGeom prst="rect">
            <a:avLst/>
          </a:prstGeom>
          <a:noFill/>
        </p:spPr>
        <p:txBody>
          <a:bodyPr wrap="square" rtlCol="0">
            <a:spAutoFit/>
          </a:bodyPr>
          <a:lstStyle/>
          <a:p>
            <a:r>
              <a:rPr lang="en-US" sz="3200" dirty="0" err="1" smtClean="0">
                <a:solidFill>
                  <a:schemeClr val="bg1"/>
                </a:solidFill>
              </a:rPr>
              <a:t>Trinitarianism</a:t>
            </a:r>
            <a:endParaRPr lang="en-US" sz="3200" dirty="0">
              <a:solidFill>
                <a:schemeClr val="bg1"/>
              </a:solidFill>
            </a:endParaRPr>
          </a:p>
        </p:txBody>
      </p:sp>
      <p:cxnSp>
        <p:nvCxnSpPr>
          <p:cNvPr id="4" name="Straight Arrow Connector 3"/>
          <p:cNvCxnSpPr>
            <a:stCxn id="2" idx="3"/>
          </p:cNvCxnSpPr>
          <p:nvPr/>
        </p:nvCxnSpPr>
        <p:spPr>
          <a:xfrm>
            <a:off x="2723919" y="1741713"/>
            <a:ext cx="170656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3228" y="3634299"/>
            <a:ext cx="8990772" cy="3046988"/>
          </a:xfrm>
          <a:prstGeom prst="rect">
            <a:avLst/>
          </a:prstGeom>
          <a:noFill/>
        </p:spPr>
        <p:txBody>
          <a:bodyPr wrap="square" rtlCol="0">
            <a:spAutoFit/>
          </a:bodyPr>
          <a:lstStyle/>
          <a:p>
            <a:r>
              <a:rPr lang="en-US" sz="3200" dirty="0" smtClean="0">
                <a:solidFill>
                  <a:schemeClr val="bg1"/>
                </a:solidFill>
              </a:rPr>
              <a:t>There is one God, who has revealed himself as three individuals, distinct from each other in personality and function, but so unified in essence and will as to be considered one God:  The Father, the Son, and the Holy Spirit, each all of the one God yet not the same as each other.</a:t>
            </a:r>
            <a:endParaRPr lang="en-US" sz="3200" dirty="0">
              <a:solidFill>
                <a:schemeClr val="bg1"/>
              </a:solidFill>
            </a:endParaRPr>
          </a:p>
        </p:txBody>
      </p:sp>
    </p:spTree>
    <p:extLst>
      <p:ext uri="{BB962C8B-B14F-4D97-AF65-F5344CB8AC3E}">
        <p14:creationId xmlns:p14="http://schemas.microsoft.com/office/powerpoint/2010/main" val="248034439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1077218"/>
          </a:xfrm>
          <a:prstGeom prst="rect">
            <a:avLst/>
          </a:prstGeom>
          <a:solidFill>
            <a:schemeClr val="accent1">
              <a:lumMod val="50000"/>
            </a:schemeClr>
          </a:solidFill>
        </p:spPr>
        <p:txBody>
          <a:bodyPr wrap="square" rtlCol="0">
            <a:spAutoFit/>
          </a:bodyPr>
          <a:lstStyle/>
          <a:p>
            <a:r>
              <a:rPr lang="en-US" sz="3200" b="1" dirty="0">
                <a:solidFill>
                  <a:schemeClr val="bg1"/>
                </a:solidFill>
              </a:rPr>
              <a:t>John </a:t>
            </a:r>
            <a:r>
              <a:rPr lang="en-US" sz="3200" b="1" dirty="0" smtClean="0">
                <a:solidFill>
                  <a:schemeClr val="bg1"/>
                </a:solidFill>
              </a:rPr>
              <a:t>1.1</a:t>
            </a:r>
            <a:r>
              <a:rPr lang="en-US" sz="3200" b="1" dirty="0" smtClean="0">
                <a:solidFill>
                  <a:schemeClr val="bg1"/>
                </a:solidFill>
                <a:latin typeface="Times New Roman" panose="02020603050405020304" pitchFamily="18" charset="0"/>
                <a:cs typeface="Times New Roman" panose="02020603050405020304" pitchFamily="18" charset="0"/>
              </a:rPr>
              <a:t>:  </a:t>
            </a:r>
            <a:r>
              <a:rPr lang="el-GR" sz="3200" b="1" dirty="0">
                <a:solidFill>
                  <a:schemeClr val="bg1"/>
                </a:solidFill>
                <a:latin typeface="Times New Roman" panose="02020603050405020304" pitchFamily="18" charset="0"/>
                <a:cs typeface="Times New Roman" panose="02020603050405020304" pitchFamily="18" charset="0"/>
              </a:rPr>
              <a:t>Ἐν ἀρχῇ ἦν ὁ </a:t>
            </a:r>
            <a:r>
              <a:rPr lang="el-GR" sz="3200" b="1" dirty="0">
                <a:solidFill>
                  <a:srgbClr val="FFFF00"/>
                </a:solidFill>
                <a:latin typeface="Times New Roman" panose="02020603050405020304" pitchFamily="18" charset="0"/>
                <a:cs typeface="Times New Roman" panose="02020603050405020304" pitchFamily="18" charset="0"/>
              </a:rPr>
              <a:t>λόγος</a:t>
            </a:r>
            <a:r>
              <a:rPr lang="en-US" sz="3200" b="1" dirty="0">
                <a:solidFill>
                  <a:schemeClr val="bg1"/>
                </a:solidFill>
                <a:latin typeface="Times New Roman" panose="02020603050405020304" pitchFamily="18" charset="0"/>
                <a:cs typeface="Times New Roman" panose="02020603050405020304" pitchFamily="18" charset="0"/>
              </a:rPr>
              <a:t>:  </a:t>
            </a:r>
            <a:endParaRPr lang="en-US" sz="3200" b="1" dirty="0" smtClean="0">
              <a:solidFill>
                <a:schemeClr val="bg1"/>
              </a:solidFill>
              <a:latin typeface="Times New Roman" panose="02020603050405020304" pitchFamily="18" charset="0"/>
              <a:cs typeface="Times New Roman" panose="02020603050405020304" pitchFamily="18" charset="0"/>
            </a:endParaRPr>
          </a:p>
          <a:p>
            <a:r>
              <a:rPr lang="en-US" sz="3200" b="1" dirty="0" smtClean="0">
                <a:solidFill>
                  <a:schemeClr val="bg1"/>
                </a:solidFill>
              </a:rPr>
              <a:t>In </a:t>
            </a:r>
            <a:r>
              <a:rPr lang="en-US" sz="3200" b="1" dirty="0">
                <a:solidFill>
                  <a:schemeClr val="bg1"/>
                </a:solidFill>
              </a:rPr>
              <a:t>the beginning was the </a:t>
            </a:r>
            <a:r>
              <a:rPr lang="en-US" sz="3200" b="1" dirty="0">
                <a:solidFill>
                  <a:srgbClr val="FFFF00"/>
                </a:solidFill>
              </a:rPr>
              <a:t>Word</a:t>
            </a:r>
            <a:r>
              <a:rPr lang="en-US" sz="3200" b="1" dirty="0">
                <a:solidFill>
                  <a:schemeClr val="bg1"/>
                </a:solidFill>
              </a:rPr>
              <a:t>…</a:t>
            </a:r>
          </a:p>
        </p:txBody>
      </p:sp>
      <p:sp>
        <p:nvSpPr>
          <p:cNvPr id="6" name="TextBox 5"/>
          <p:cNvSpPr txBox="1"/>
          <p:nvPr/>
        </p:nvSpPr>
        <p:spPr>
          <a:xfrm>
            <a:off x="4767942" y="1077218"/>
            <a:ext cx="4376057" cy="3046988"/>
          </a:xfrm>
          <a:prstGeom prst="rect">
            <a:avLst/>
          </a:prstGeom>
          <a:solidFill>
            <a:schemeClr val="accent1">
              <a:lumMod val="50000"/>
            </a:schemeClr>
          </a:solidFill>
        </p:spPr>
        <p:txBody>
          <a:bodyPr wrap="square" rtlCol="0">
            <a:spAutoFit/>
          </a:bodyPr>
          <a:lstStyle/>
          <a:p>
            <a:pPr algn="r"/>
            <a:r>
              <a:rPr lang="en-US" sz="3200" b="1" dirty="0" smtClean="0">
                <a:solidFill>
                  <a:srgbClr val="FFFF00"/>
                </a:solidFill>
              </a:rPr>
              <a:t>revelation of God </a:t>
            </a:r>
          </a:p>
          <a:p>
            <a:pPr algn="r"/>
            <a:r>
              <a:rPr lang="en-US" sz="3200" b="1" dirty="0" smtClean="0">
                <a:solidFill>
                  <a:schemeClr val="bg1"/>
                </a:solidFill>
              </a:rPr>
              <a:t>to Jews</a:t>
            </a:r>
          </a:p>
          <a:p>
            <a:pPr algn="r"/>
            <a:endParaRPr lang="en-US" sz="3200" b="1" dirty="0" smtClean="0">
              <a:solidFill>
                <a:schemeClr val="bg1"/>
              </a:solidFill>
            </a:endParaRPr>
          </a:p>
          <a:p>
            <a:pPr algn="r"/>
            <a:r>
              <a:rPr lang="en-US" sz="3200" b="1" dirty="0" smtClean="0">
                <a:solidFill>
                  <a:srgbClr val="FFFF00"/>
                </a:solidFill>
              </a:rPr>
              <a:t>eternal reason </a:t>
            </a:r>
          </a:p>
          <a:p>
            <a:pPr algn="r"/>
            <a:r>
              <a:rPr lang="en-US" sz="3200" b="1" dirty="0" smtClean="0">
                <a:solidFill>
                  <a:schemeClr val="bg1"/>
                </a:solidFill>
              </a:rPr>
              <a:t>to Greeks</a:t>
            </a:r>
          </a:p>
          <a:p>
            <a:pPr algn="r"/>
            <a:endParaRPr lang="en-US" sz="3200" b="1" dirty="0" smtClean="0">
              <a:solidFill>
                <a:schemeClr val="bg1"/>
              </a:solidFill>
            </a:endParaRPr>
          </a:p>
        </p:txBody>
      </p:sp>
      <p:cxnSp>
        <p:nvCxnSpPr>
          <p:cNvPr id="3" name="Straight Connector 2"/>
          <p:cNvCxnSpPr/>
          <p:nvPr/>
        </p:nvCxnSpPr>
        <p:spPr>
          <a:xfrm>
            <a:off x="5334000" y="337457"/>
            <a:ext cx="304800"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638800" y="315217"/>
            <a:ext cx="0" cy="2558612"/>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638800" y="1426029"/>
            <a:ext cx="304800" cy="0"/>
          </a:xfrm>
          <a:prstGeom prst="line">
            <a:avLst/>
          </a:prstGeom>
          <a:ln w="50800">
            <a:solidFill>
              <a:srgbClr val="FFFF00"/>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656290" y="2867582"/>
            <a:ext cx="304800" cy="0"/>
          </a:xfrm>
          <a:prstGeom prst="line">
            <a:avLst/>
          </a:prstGeom>
          <a:ln w="50800">
            <a:solidFill>
              <a:srgbClr val="FFFF00"/>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081120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1569660"/>
          </a:xfrm>
          <a:prstGeom prst="rect">
            <a:avLst/>
          </a:prstGeom>
          <a:solidFill>
            <a:schemeClr val="accent1">
              <a:lumMod val="50000"/>
            </a:schemeClr>
          </a:solidFill>
        </p:spPr>
        <p:txBody>
          <a:bodyPr wrap="square" rtlCol="0">
            <a:spAutoFit/>
          </a:bodyPr>
          <a:lstStyle/>
          <a:p>
            <a:r>
              <a:rPr lang="en-US" sz="3200" b="1" dirty="0">
                <a:solidFill>
                  <a:schemeClr val="bg1"/>
                </a:solidFill>
              </a:rPr>
              <a:t>John </a:t>
            </a:r>
            <a:r>
              <a:rPr lang="en-US" sz="3200" b="1" dirty="0" smtClean="0">
                <a:solidFill>
                  <a:schemeClr val="bg1"/>
                </a:solidFill>
              </a:rPr>
              <a:t>1.1-2:  </a:t>
            </a:r>
            <a:r>
              <a:rPr lang="en-US" sz="3200" b="1" dirty="0">
                <a:solidFill>
                  <a:schemeClr val="bg1"/>
                </a:solidFill>
              </a:rPr>
              <a:t>In the beginning was the Word, and the Word was with God, and the </a:t>
            </a:r>
            <a:r>
              <a:rPr lang="en-US" sz="3200" b="1" dirty="0">
                <a:solidFill>
                  <a:srgbClr val="FFFF00"/>
                </a:solidFill>
              </a:rPr>
              <a:t>Word</a:t>
            </a:r>
            <a:r>
              <a:rPr lang="en-US" sz="3200" b="1" dirty="0">
                <a:solidFill>
                  <a:schemeClr val="bg1"/>
                </a:solidFill>
              </a:rPr>
              <a:t> was </a:t>
            </a:r>
            <a:r>
              <a:rPr lang="en-US" sz="3200" b="1" dirty="0">
                <a:solidFill>
                  <a:srgbClr val="FFFF00"/>
                </a:solidFill>
              </a:rPr>
              <a:t>fully God</a:t>
            </a:r>
            <a:r>
              <a:rPr lang="en-US" sz="3200" b="1" dirty="0">
                <a:solidFill>
                  <a:schemeClr val="bg1"/>
                </a:solidFill>
              </a:rPr>
              <a:t>.  The Word was with God in the beginning.</a:t>
            </a:r>
          </a:p>
        </p:txBody>
      </p:sp>
    </p:spTree>
    <p:extLst>
      <p:ext uri="{BB962C8B-B14F-4D97-AF65-F5344CB8AC3E}">
        <p14:creationId xmlns:p14="http://schemas.microsoft.com/office/powerpoint/2010/main" val="245841199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1569660"/>
          </a:xfrm>
          <a:prstGeom prst="rect">
            <a:avLst/>
          </a:prstGeom>
          <a:solidFill>
            <a:schemeClr val="accent1">
              <a:lumMod val="50000"/>
            </a:schemeClr>
          </a:solidFill>
        </p:spPr>
        <p:txBody>
          <a:bodyPr wrap="square" rtlCol="0">
            <a:spAutoFit/>
          </a:bodyPr>
          <a:lstStyle/>
          <a:p>
            <a:r>
              <a:rPr lang="en-US" sz="3200" b="1" dirty="0">
                <a:solidFill>
                  <a:schemeClr val="bg1"/>
                </a:solidFill>
              </a:rPr>
              <a:t>John </a:t>
            </a:r>
            <a:r>
              <a:rPr lang="en-US" sz="3200" b="1" dirty="0" smtClean="0">
                <a:solidFill>
                  <a:schemeClr val="bg1"/>
                </a:solidFill>
              </a:rPr>
              <a:t>1.1-2:  </a:t>
            </a:r>
            <a:r>
              <a:rPr lang="en-US" sz="3200" b="1" dirty="0">
                <a:solidFill>
                  <a:schemeClr val="bg1"/>
                </a:solidFill>
              </a:rPr>
              <a:t>In the beginning was the Word, and the Word was with God, and the </a:t>
            </a:r>
            <a:r>
              <a:rPr lang="en-US" sz="3200" b="1" dirty="0">
                <a:solidFill>
                  <a:srgbClr val="FFFF00"/>
                </a:solidFill>
              </a:rPr>
              <a:t>Word</a:t>
            </a:r>
            <a:r>
              <a:rPr lang="en-US" sz="3200" b="1" dirty="0">
                <a:solidFill>
                  <a:schemeClr val="bg1"/>
                </a:solidFill>
              </a:rPr>
              <a:t> was </a:t>
            </a:r>
            <a:r>
              <a:rPr lang="en-US" sz="3200" b="1" dirty="0">
                <a:solidFill>
                  <a:srgbClr val="FFFF00"/>
                </a:solidFill>
              </a:rPr>
              <a:t>fully God</a:t>
            </a:r>
            <a:r>
              <a:rPr lang="en-US" sz="3200" b="1" dirty="0">
                <a:solidFill>
                  <a:schemeClr val="bg1"/>
                </a:solidFill>
              </a:rPr>
              <a:t>.  The Word was with God in the beginning.</a:t>
            </a:r>
          </a:p>
        </p:txBody>
      </p:sp>
      <p:sp>
        <p:nvSpPr>
          <p:cNvPr id="9" name="TextBox 8"/>
          <p:cNvSpPr txBox="1"/>
          <p:nvPr/>
        </p:nvSpPr>
        <p:spPr>
          <a:xfrm>
            <a:off x="4767943" y="1569660"/>
            <a:ext cx="4376057" cy="3539430"/>
          </a:xfrm>
          <a:prstGeom prst="rect">
            <a:avLst/>
          </a:prstGeom>
          <a:solidFill>
            <a:schemeClr val="accent1">
              <a:lumMod val="50000"/>
            </a:schemeClr>
          </a:solidFill>
        </p:spPr>
        <p:txBody>
          <a:bodyPr wrap="square" rtlCol="0">
            <a:spAutoFit/>
          </a:bodyPr>
          <a:lstStyle/>
          <a:p>
            <a:endParaRPr lang="en-US" sz="3200" b="1" dirty="0" smtClean="0">
              <a:solidFill>
                <a:srgbClr val="FFFF00"/>
              </a:solidFill>
            </a:endParaRPr>
          </a:p>
          <a:p>
            <a:r>
              <a:rPr lang="en-US" sz="3200" b="1" dirty="0" smtClean="0">
                <a:solidFill>
                  <a:srgbClr val="FFFF00"/>
                </a:solidFill>
              </a:rPr>
              <a:t>impersonal Word</a:t>
            </a:r>
          </a:p>
          <a:p>
            <a:r>
              <a:rPr lang="en-US" sz="3200" b="1" dirty="0" smtClean="0">
                <a:solidFill>
                  <a:schemeClr val="bg1"/>
                </a:solidFill>
              </a:rPr>
              <a:t>to Greeks</a:t>
            </a:r>
          </a:p>
          <a:p>
            <a:pPr algn="r"/>
            <a:endParaRPr lang="en-US" sz="3200" b="1" dirty="0" smtClean="0">
              <a:solidFill>
                <a:schemeClr val="bg1"/>
              </a:solidFill>
            </a:endParaRPr>
          </a:p>
          <a:p>
            <a:pPr algn="r"/>
            <a:r>
              <a:rPr lang="en-US" sz="3200" b="1" dirty="0" smtClean="0">
                <a:solidFill>
                  <a:srgbClr val="FFFF00"/>
                </a:solidFill>
              </a:rPr>
              <a:t>singular God</a:t>
            </a:r>
          </a:p>
          <a:p>
            <a:pPr algn="r"/>
            <a:r>
              <a:rPr lang="en-US" sz="3200" b="1" dirty="0" smtClean="0">
                <a:solidFill>
                  <a:schemeClr val="bg1"/>
                </a:solidFill>
              </a:rPr>
              <a:t>to Jews</a:t>
            </a:r>
          </a:p>
          <a:p>
            <a:pPr algn="r"/>
            <a:endParaRPr lang="en-US" sz="3200" b="1" dirty="0" smtClean="0">
              <a:solidFill>
                <a:schemeClr val="bg1"/>
              </a:solidFill>
            </a:endParaRPr>
          </a:p>
        </p:txBody>
      </p:sp>
      <p:cxnSp>
        <p:nvCxnSpPr>
          <p:cNvPr id="8" name="Straight Arrow Connector 7"/>
          <p:cNvCxnSpPr/>
          <p:nvPr/>
        </p:nvCxnSpPr>
        <p:spPr>
          <a:xfrm>
            <a:off x="5203371" y="1023257"/>
            <a:ext cx="21772" cy="113211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8251371" y="1023257"/>
            <a:ext cx="54429" cy="250371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16590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89549" y="839450"/>
            <a:ext cx="7736974" cy="5197864"/>
          </a:xfrm>
          <a:prstGeom prst="rect">
            <a:avLst/>
          </a:prstGeom>
        </p:spPr>
      </p:pic>
    </p:spTree>
    <p:extLst>
      <p:ext uri="{BB962C8B-B14F-4D97-AF65-F5344CB8AC3E}">
        <p14:creationId xmlns:p14="http://schemas.microsoft.com/office/powerpoint/2010/main" val="25222655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227406" y="141514"/>
            <a:ext cx="4763766" cy="3200399"/>
          </a:xfrm>
          <a:prstGeom prst="rect">
            <a:avLst/>
          </a:prstGeom>
        </p:spPr>
      </p:pic>
      <p:sp>
        <p:nvSpPr>
          <p:cNvPr id="2" name="TextBox 1"/>
          <p:cNvSpPr txBox="1"/>
          <p:nvPr/>
        </p:nvSpPr>
        <p:spPr>
          <a:xfrm>
            <a:off x="153230" y="1449325"/>
            <a:ext cx="2570689" cy="584775"/>
          </a:xfrm>
          <a:prstGeom prst="rect">
            <a:avLst/>
          </a:prstGeom>
          <a:noFill/>
        </p:spPr>
        <p:txBody>
          <a:bodyPr wrap="square" rtlCol="0">
            <a:spAutoFit/>
          </a:bodyPr>
          <a:lstStyle/>
          <a:p>
            <a:r>
              <a:rPr lang="en-US" sz="3200" dirty="0" err="1" smtClean="0">
                <a:solidFill>
                  <a:schemeClr val="bg1"/>
                </a:solidFill>
              </a:rPr>
              <a:t>Trinitarianism</a:t>
            </a:r>
            <a:endParaRPr lang="en-US" sz="3200" dirty="0">
              <a:solidFill>
                <a:schemeClr val="bg1"/>
              </a:solidFill>
            </a:endParaRPr>
          </a:p>
        </p:txBody>
      </p:sp>
      <p:cxnSp>
        <p:nvCxnSpPr>
          <p:cNvPr id="4" name="Straight Arrow Connector 3"/>
          <p:cNvCxnSpPr>
            <a:stCxn id="2" idx="3"/>
          </p:cNvCxnSpPr>
          <p:nvPr/>
        </p:nvCxnSpPr>
        <p:spPr>
          <a:xfrm>
            <a:off x="2723919" y="1741713"/>
            <a:ext cx="170656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3228" y="4606186"/>
            <a:ext cx="1936829" cy="584775"/>
          </a:xfrm>
          <a:prstGeom prst="rect">
            <a:avLst/>
          </a:prstGeom>
          <a:noFill/>
        </p:spPr>
        <p:txBody>
          <a:bodyPr wrap="square" rtlCol="0">
            <a:spAutoFit/>
          </a:bodyPr>
          <a:lstStyle/>
          <a:p>
            <a:r>
              <a:rPr lang="en-US" sz="3200" dirty="0" smtClean="0">
                <a:solidFill>
                  <a:schemeClr val="bg1"/>
                </a:solidFill>
              </a:rPr>
              <a:t>Tri-theism</a:t>
            </a:r>
            <a:endParaRPr lang="en-US" sz="3200" dirty="0">
              <a:solidFill>
                <a:schemeClr val="bg1"/>
              </a:solidFill>
            </a:endParaRPr>
          </a:p>
        </p:txBody>
      </p:sp>
      <p:sp>
        <p:nvSpPr>
          <p:cNvPr id="6" name="Flowchart: Connector 5"/>
          <p:cNvSpPr/>
          <p:nvPr/>
        </p:nvSpPr>
        <p:spPr>
          <a:xfrm>
            <a:off x="4430486" y="4408714"/>
            <a:ext cx="1251857" cy="1295400"/>
          </a:xfrm>
          <a:prstGeom prst="flowChartConnector">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god 1</a:t>
            </a:r>
            <a:endParaRPr lang="en-US" sz="3200" dirty="0"/>
          </a:p>
        </p:txBody>
      </p:sp>
      <p:sp>
        <p:nvSpPr>
          <p:cNvPr id="9" name="Flowchart: Connector 8"/>
          <p:cNvSpPr/>
          <p:nvPr/>
        </p:nvSpPr>
        <p:spPr>
          <a:xfrm>
            <a:off x="5829303" y="5399314"/>
            <a:ext cx="1251857" cy="1295400"/>
          </a:xfrm>
          <a:prstGeom prst="flowChartConnector">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god 3</a:t>
            </a:r>
            <a:endParaRPr lang="en-US" sz="3200" dirty="0"/>
          </a:p>
        </p:txBody>
      </p:sp>
      <p:sp>
        <p:nvSpPr>
          <p:cNvPr id="10" name="Flowchart: Connector 9"/>
          <p:cNvSpPr/>
          <p:nvPr/>
        </p:nvSpPr>
        <p:spPr>
          <a:xfrm>
            <a:off x="7228121" y="4408712"/>
            <a:ext cx="1251857" cy="1295400"/>
          </a:xfrm>
          <a:prstGeom prst="flowChartConnector">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god 2</a:t>
            </a:r>
            <a:endParaRPr lang="en-US" sz="3200" dirty="0"/>
          </a:p>
        </p:txBody>
      </p:sp>
      <p:cxnSp>
        <p:nvCxnSpPr>
          <p:cNvPr id="11" name="Straight Arrow Connector 10"/>
          <p:cNvCxnSpPr/>
          <p:nvPr/>
        </p:nvCxnSpPr>
        <p:spPr>
          <a:xfrm>
            <a:off x="2090057" y="4898573"/>
            <a:ext cx="194854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844866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227406" y="141514"/>
            <a:ext cx="4763766" cy="3200399"/>
          </a:xfrm>
          <a:prstGeom prst="rect">
            <a:avLst/>
          </a:prstGeom>
        </p:spPr>
      </p:pic>
      <p:sp>
        <p:nvSpPr>
          <p:cNvPr id="2" name="TextBox 1"/>
          <p:cNvSpPr txBox="1"/>
          <p:nvPr/>
        </p:nvSpPr>
        <p:spPr>
          <a:xfrm>
            <a:off x="153230" y="1449325"/>
            <a:ext cx="2570689" cy="584775"/>
          </a:xfrm>
          <a:prstGeom prst="rect">
            <a:avLst/>
          </a:prstGeom>
          <a:noFill/>
        </p:spPr>
        <p:txBody>
          <a:bodyPr wrap="square" rtlCol="0">
            <a:spAutoFit/>
          </a:bodyPr>
          <a:lstStyle/>
          <a:p>
            <a:r>
              <a:rPr lang="en-US" sz="3200" dirty="0" err="1" smtClean="0">
                <a:solidFill>
                  <a:schemeClr val="bg1"/>
                </a:solidFill>
              </a:rPr>
              <a:t>Trinitarianism</a:t>
            </a:r>
            <a:endParaRPr lang="en-US" sz="3200" dirty="0">
              <a:solidFill>
                <a:schemeClr val="bg1"/>
              </a:solidFill>
            </a:endParaRPr>
          </a:p>
        </p:txBody>
      </p:sp>
      <p:cxnSp>
        <p:nvCxnSpPr>
          <p:cNvPr id="4" name="Straight Arrow Connector 3"/>
          <p:cNvCxnSpPr>
            <a:stCxn id="2" idx="3"/>
          </p:cNvCxnSpPr>
          <p:nvPr/>
        </p:nvCxnSpPr>
        <p:spPr>
          <a:xfrm>
            <a:off x="2723919" y="1741713"/>
            <a:ext cx="170656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3228" y="4606186"/>
            <a:ext cx="1936829" cy="584775"/>
          </a:xfrm>
          <a:prstGeom prst="rect">
            <a:avLst/>
          </a:prstGeom>
          <a:noFill/>
        </p:spPr>
        <p:txBody>
          <a:bodyPr wrap="square" rtlCol="0">
            <a:spAutoFit/>
          </a:bodyPr>
          <a:lstStyle/>
          <a:p>
            <a:r>
              <a:rPr lang="en-US" sz="3200" dirty="0" smtClean="0">
                <a:solidFill>
                  <a:schemeClr val="bg1"/>
                </a:solidFill>
              </a:rPr>
              <a:t>Arianism</a:t>
            </a:r>
            <a:endParaRPr lang="en-US" sz="3200" dirty="0">
              <a:solidFill>
                <a:schemeClr val="bg1"/>
              </a:solidFill>
            </a:endParaRPr>
          </a:p>
        </p:txBody>
      </p:sp>
      <p:sp>
        <p:nvSpPr>
          <p:cNvPr id="6" name="Flowchart: Connector 5"/>
          <p:cNvSpPr/>
          <p:nvPr/>
        </p:nvSpPr>
        <p:spPr>
          <a:xfrm>
            <a:off x="4430486" y="4408714"/>
            <a:ext cx="1251857" cy="1295400"/>
          </a:xfrm>
          <a:prstGeom prst="flowChartConnector">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God</a:t>
            </a:r>
            <a:endParaRPr lang="en-US" sz="3200" dirty="0"/>
          </a:p>
        </p:txBody>
      </p:sp>
      <p:cxnSp>
        <p:nvCxnSpPr>
          <p:cNvPr id="11" name="Straight Arrow Connector 10"/>
          <p:cNvCxnSpPr/>
          <p:nvPr/>
        </p:nvCxnSpPr>
        <p:spPr>
          <a:xfrm>
            <a:off x="2090057" y="4898573"/>
            <a:ext cx="194854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 name="Flowchart: Alternate Process 2"/>
          <p:cNvSpPr/>
          <p:nvPr/>
        </p:nvSpPr>
        <p:spPr>
          <a:xfrm>
            <a:off x="6879771" y="4136571"/>
            <a:ext cx="1959429" cy="919843"/>
          </a:xfrm>
          <a:prstGeom prst="flowChartAlternateProcess">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Created Son</a:t>
            </a:r>
            <a:endParaRPr lang="en-US" sz="3200" dirty="0"/>
          </a:p>
        </p:txBody>
      </p:sp>
      <p:sp>
        <p:nvSpPr>
          <p:cNvPr id="12" name="Flowchart: Alternate Process 11"/>
          <p:cNvSpPr/>
          <p:nvPr/>
        </p:nvSpPr>
        <p:spPr>
          <a:xfrm>
            <a:off x="6879767" y="5442857"/>
            <a:ext cx="1959429" cy="919843"/>
          </a:xfrm>
          <a:prstGeom prst="flowChartAlternateProcess">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Created Spirit</a:t>
            </a:r>
            <a:endParaRPr lang="en-US" sz="3200" dirty="0"/>
          </a:p>
        </p:txBody>
      </p:sp>
    </p:spTree>
    <p:extLst>
      <p:ext uri="{BB962C8B-B14F-4D97-AF65-F5344CB8AC3E}">
        <p14:creationId xmlns:p14="http://schemas.microsoft.com/office/powerpoint/2010/main" val="42397471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18" name="Parallelogram 17"/>
          <p:cNvSpPr/>
          <p:nvPr/>
        </p:nvSpPr>
        <p:spPr>
          <a:xfrm>
            <a:off x="4997971" y="3974204"/>
            <a:ext cx="2446430" cy="2140225"/>
          </a:xfrm>
          <a:prstGeom prst="parallelogram">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RightUp"/>
              <a:lightRig rig="threePt" dir="t"/>
            </a:scene3d>
          </a:bodyPr>
          <a:lstStyle/>
          <a:p>
            <a:pPr algn="ctr"/>
            <a:r>
              <a:rPr lang="en-US" sz="3200" b="1" dirty="0" smtClean="0"/>
              <a:t>appears</a:t>
            </a:r>
            <a:endParaRPr lang="en-US" sz="3200" b="1" dirty="0"/>
          </a:p>
        </p:txBody>
      </p:sp>
      <p:pic>
        <p:nvPicPr>
          <p:cNvPr id="7" name="Picture 6"/>
          <p:cNvPicPr>
            <a:picLocks noChangeAspect="1"/>
          </p:cNvPicPr>
          <p:nvPr/>
        </p:nvPicPr>
        <p:blipFill>
          <a:blip r:embed="rId2"/>
          <a:stretch>
            <a:fillRect/>
          </a:stretch>
        </p:blipFill>
        <p:spPr>
          <a:xfrm>
            <a:off x="4227406" y="141514"/>
            <a:ext cx="4763766" cy="3200399"/>
          </a:xfrm>
          <a:prstGeom prst="rect">
            <a:avLst/>
          </a:prstGeom>
        </p:spPr>
      </p:pic>
      <p:sp>
        <p:nvSpPr>
          <p:cNvPr id="2" name="TextBox 1"/>
          <p:cNvSpPr txBox="1"/>
          <p:nvPr/>
        </p:nvSpPr>
        <p:spPr>
          <a:xfrm>
            <a:off x="153230" y="1449325"/>
            <a:ext cx="2570689" cy="584775"/>
          </a:xfrm>
          <a:prstGeom prst="rect">
            <a:avLst/>
          </a:prstGeom>
          <a:noFill/>
        </p:spPr>
        <p:txBody>
          <a:bodyPr wrap="square" rtlCol="0">
            <a:spAutoFit/>
          </a:bodyPr>
          <a:lstStyle/>
          <a:p>
            <a:r>
              <a:rPr lang="en-US" sz="3200" dirty="0" err="1" smtClean="0">
                <a:solidFill>
                  <a:schemeClr val="bg1"/>
                </a:solidFill>
              </a:rPr>
              <a:t>Trinitarianism</a:t>
            </a:r>
            <a:endParaRPr lang="en-US" sz="3200" dirty="0">
              <a:solidFill>
                <a:schemeClr val="bg1"/>
              </a:solidFill>
            </a:endParaRPr>
          </a:p>
        </p:txBody>
      </p:sp>
      <p:cxnSp>
        <p:nvCxnSpPr>
          <p:cNvPr id="4" name="Straight Arrow Connector 3"/>
          <p:cNvCxnSpPr>
            <a:stCxn id="2" idx="3"/>
          </p:cNvCxnSpPr>
          <p:nvPr/>
        </p:nvCxnSpPr>
        <p:spPr>
          <a:xfrm>
            <a:off x="2723919" y="1741713"/>
            <a:ext cx="1706567"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3228" y="4606186"/>
            <a:ext cx="1936829" cy="584775"/>
          </a:xfrm>
          <a:prstGeom prst="rect">
            <a:avLst/>
          </a:prstGeom>
          <a:noFill/>
        </p:spPr>
        <p:txBody>
          <a:bodyPr wrap="square" rtlCol="0">
            <a:spAutoFit/>
          </a:bodyPr>
          <a:lstStyle/>
          <a:p>
            <a:r>
              <a:rPr lang="en-US" sz="3200" dirty="0" smtClean="0">
                <a:solidFill>
                  <a:schemeClr val="bg1"/>
                </a:solidFill>
              </a:rPr>
              <a:t>Modalism</a:t>
            </a:r>
            <a:endParaRPr lang="en-US" sz="3200" dirty="0">
              <a:solidFill>
                <a:schemeClr val="bg1"/>
              </a:solidFill>
            </a:endParaRPr>
          </a:p>
        </p:txBody>
      </p:sp>
      <p:sp>
        <p:nvSpPr>
          <p:cNvPr id="6" name="Flowchart: Connector 5"/>
          <p:cNvSpPr/>
          <p:nvPr/>
        </p:nvSpPr>
        <p:spPr>
          <a:xfrm>
            <a:off x="4430486" y="4408714"/>
            <a:ext cx="1251857" cy="1295400"/>
          </a:xfrm>
          <a:prstGeom prst="flowChartConnector">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God</a:t>
            </a:r>
            <a:endParaRPr lang="en-US" sz="3200" dirty="0"/>
          </a:p>
        </p:txBody>
      </p:sp>
      <p:cxnSp>
        <p:nvCxnSpPr>
          <p:cNvPr id="11" name="Straight Arrow Connector 10"/>
          <p:cNvCxnSpPr/>
          <p:nvPr/>
        </p:nvCxnSpPr>
        <p:spPr>
          <a:xfrm>
            <a:off x="2090057" y="4898573"/>
            <a:ext cx="1948543"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 name="Flowchart: Alternate Process 2"/>
          <p:cNvSpPr/>
          <p:nvPr/>
        </p:nvSpPr>
        <p:spPr>
          <a:xfrm>
            <a:off x="6879767" y="4643951"/>
            <a:ext cx="1959429" cy="919843"/>
          </a:xfrm>
          <a:prstGeom prst="flowChartAlternateProcess">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Son</a:t>
            </a:r>
            <a:endParaRPr lang="en-US" sz="3200" dirty="0"/>
          </a:p>
        </p:txBody>
      </p:sp>
      <p:sp>
        <p:nvSpPr>
          <p:cNvPr id="12" name="Flowchart: Alternate Process 11"/>
          <p:cNvSpPr/>
          <p:nvPr/>
        </p:nvSpPr>
        <p:spPr>
          <a:xfrm>
            <a:off x="6879767" y="5589812"/>
            <a:ext cx="1959429" cy="919843"/>
          </a:xfrm>
          <a:prstGeom prst="flowChartAlternateProcess">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Spirit</a:t>
            </a:r>
            <a:endParaRPr lang="en-US" sz="3200" dirty="0"/>
          </a:p>
        </p:txBody>
      </p:sp>
      <p:sp>
        <p:nvSpPr>
          <p:cNvPr id="10" name="Flowchart: Alternate Process 9"/>
          <p:cNvSpPr/>
          <p:nvPr/>
        </p:nvSpPr>
        <p:spPr>
          <a:xfrm>
            <a:off x="6879767" y="3724108"/>
            <a:ext cx="1959429" cy="919843"/>
          </a:xfrm>
          <a:prstGeom prst="flowChartAlternateProcess">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Father</a:t>
            </a:r>
            <a:endParaRPr lang="en-US" sz="3200" dirty="0"/>
          </a:p>
        </p:txBody>
      </p:sp>
      <p:cxnSp>
        <p:nvCxnSpPr>
          <p:cNvPr id="9" name="Straight Arrow Connector 8"/>
          <p:cNvCxnSpPr>
            <a:stCxn id="6" idx="6"/>
          </p:cNvCxnSpPr>
          <p:nvPr/>
        </p:nvCxnSpPr>
        <p:spPr>
          <a:xfrm>
            <a:off x="5682343" y="5056414"/>
            <a:ext cx="1077686" cy="0"/>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4"/>
            <a:endCxn id="12" idx="1"/>
          </p:cNvCxnSpPr>
          <p:nvPr/>
        </p:nvCxnSpPr>
        <p:spPr>
          <a:xfrm>
            <a:off x="5056415" y="5704114"/>
            <a:ext cx="1823352" cy="345620"/>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0"/>
          </p:cNvCxnSpPr>
          <p:nvPr/>
        </p:nvCxnSpPr>
        <p:spPr>
          <a:xfrm flipV="1">
            <a:off x="5056415" y="4163785"/>
            <a:ext cx="1823352" cy="244929"/>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307093" y="3721100"/>
            <a:ext cx="1543452" cy="584775"/>
          </a:xfrm>
          <a:prstGeom prst="rect">
            <a:avLst/>
          </a:prstGeom>
          <a:noFill/>
        </p:spPr>
        <p:txBody>
          <a:bodyPr wrap="square" rtlCol="0">
            <a:spAutoFit/>
          </a:bodyPr>
          <a:lstStyle/>
          <a:p>
            <a:r>
              <a:rPr lang="en-US" sz="3200" dirty="0" smtClean="0">
                <a:solidFill>
                  <a:schemeClr val="bg1"/>
                </a:solidFill>
              </a:rPr>
              <a:t>appears</a:t>
            </a:r>
            <a:endParaRPr lang="en-US" sz="3200" dirty="0">
              <a:solidFill>
                <a:schemeClr val="bg1"/>
              </a:solidFill>
            </a:endParaRPr>
          </a:p>
        </p:txBody>
      </p:sp>
      <p:sp>
        <p:nvSpPr>
          <p:cNvPr id="21" name="TextBox 20"/>
          <p:cNvSpPr txBox="1"/>
          <p:nvPr/>
        </p:nvSpPr>
        <p:spPr>
          <a:xfrm>
            <a:off x="5307093" y="5897666"/>
            <a:ext cx="1543452" cy="584775"/>
          </a:xfrm>
          <a:prstGeom prst="rect">
            <a:avLst/>
          </a:prstGeom>
          <a:noFill/>
        </p:spPr>
        <p:txBody>
          <a:bodyPr wrap="square" rtlCol="0">
            <a:spAutoFit/>
          </a:bodyPr>
          <a:lstStyle/>
          <a:p>
            <a:r>
              <a:rPr lang="en-US" sz="3200" dirty="0" smtClean="0">
                <a:solidFill>
                  <a:schemeClr val="bg1"/>
                </a:solidFill>
              </a:rPr>
              <a:t>appears</a:t>
            </a:r>
            <a:endParaRPr lang="en-US" sz="3200" dirty="0">
              <a:solidFill>
                <a:schemeClr val="bg1"/>
              </a:solidFill>
            </a:endParaRPr>
          </a:p>
        </p:txBody>
      </p:sp>
    </p:spTree>
    <p:extLst>
      <p:ext uri="{BB962C8B-B14F-4D97-AF65-F5344CB8AC3E}">
        <p14:creationId xmlns:p14="http://schemas.microsoft.com/office/powerpoint/2010/main" val="233823537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4031873"/>
          </a:xfrm>
          <a:prstGeom prst="rect">
            <a:avLst/>
          </a:prstGeom>
          <a:solidFill>
            <a:schemeClr val="accent1">
              <a:lumMod val="50000"/>
            </a:schemeClr>
          </a:solidFill>
        </p:spPr>
        <p:txBody>
          <a:bodyPr wrap="square" rtlCol="0">
            <a:spAutoFit/>
          </a:bodyPr>
          <a:lstStyle/>
          <a:p>
            <a:pPr lvl="0"/>
            <a:r>
              <a:rPr lang="en-US" sz="3200" b="1" dirty="0">
                <a:solidFill>
                  <a:schemeClr val="bg1"/>
                </a:solidFill>
              </a:rPr>
              <a:t>Matthew 28.18-20 [NASB]: “And Jesus came up and spoke to them, saying, ‘All authority has been given to Me in heaven and on earth. Go therefore and make disciples of all the nations, </a:t>
            </a:r>
            <a:r>
              <a:rPr lang="en-US" sz="3200" b="1" u="sng" dirty="0">
                <a:solidFill>
                  <a:schemeClr val="bg1"/>
                </a:solidFill>
              </a:rPr>
              <a:t>baptizing them in the name of the Father and the Son and the Holy Spirit</a:t>
            </a:r>
            <a:r>
              <a:rPr lang="en-US" sz="3200" b="1" dirty="0">
                <a:solidFill>
                  <a:schemeClr val="bg1"/>
                </a:solidFill>
              </a:rPr>
              <a:t>, teaching them to observe all that I commanded you; and lo, I am with you always, even to the end of the age.’”</a:t>
            </a:r>
          </a:p>
        </p:txBody>
      </p:sp>
    </p:spTree>
    <p:extLst>
      <p:ext uri="{BB962C8B-B14F-4D97-AF65-F5344CB8AC3E}">
        <p14:creationId xmlns:p14="http://schemas.microsoft.com/office/powerpoint/2010/main" val="286786820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271</TotalTime>
  <Words>670</Words>
  <Application>Microsoft Office PowerPoint</Application>
  <PresentationFormat>On-screen Show (4:3)</PresentationFormat>
  <Paragraphs>45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20</cp:revision>
  <dcterms:created xsi:type="dcterms:W3CDTF">2013-12-23T20:28:56Z</dcterms:created>
  <dcterms:modified xsi:type="dcterms:W3CDTF">2014-01-04T08:53:12Z</dcterms:modified>
</cp:coreProperties>
</file>